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2" r:id="rId15"/>
    <p:sldId id="273" r:id="rId16"/>
    <p:sldId id="274" r:id="rId17"/>
    <p:sldId id="275" r:id="rId18"/>
    <p:sldId id="276" r:id="rId19"/>
    <p:sldId id="277" r:id="rId20"/>
    <p:sldId id="278" r:id="rId21"/>
    <p:sldId id="280" r:id="rId22"/>
    <p:sldId id="281" r:id="rId23"/>
    <p:sldId id="279" r:id="rId24"/>
    <p:sldId id="282" r:id="rId25"/>
    <p:sldId id="283" r:id="rId26"/>
    <p:sldId id="284" r:id="rId27"/>
    <p:sldId id="285" r:id="rId28"/>
    <p:sldId id="286" r:id="rId29"/>
    <p:sldId id="287" r:id="rId30"/>
    <p:sldId id="27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CC88C5-8356-468C-8E1A-7D7C546BB2E3}"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CC88C5-8356-468C-8E1A-7D7C546BB2E3}"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CC88C5-8356-468C-8E1A-7D7C546BB2E3}"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CC88C5-8356-468C-8E1A-7D7C546BB2E3}"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CC88C5-8356-468C-8E1A-7D7C546BB2E3}"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CC88C5-8356-468C-8E1A-7D7C546BB2E3}"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CC88C5-8356-468C-8E1A-7D7C546BB2E3}" type="datetimeFigureOut">
              <a:rPr lang="en-US" smtClean="0"/>
              <a:pPr/>
              <a:t>7/17/2020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CC88C5-8356-468C-8E1A-7D7C546BB2E3}" type="datetimeFigureOut">
              <a:rPr lang="en-US" smtClean="0"/>
              <a:pPr/>
              <a:t>7/17/2020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CC88C5-8356-468C-8E1A-7D7C546BB2E3}" type="datetimeFigureOut">
              <a:rPr lang="en-US" smtClean="0"/>
              <a:pPr/>
              <a:t>7/17/2020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CC88C5-8356-468C-8E1A-7D7C546BB2E3}"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CC88C5-8356-468C-8E1A-7D7C546BB2E3}"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6F783-8FD7-4EA7-BF67-1C02757B89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C88C5-8356-468C-8E1A-7D7C546BB2E3}" type="datetimeFigureOut">
              <a:rPr lang="en-US" smtClean="0"/>
              <a:pPr/>
              <a:t>7/17/2020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6F783-8FD7-4EA7-BF67-1C02757B89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N" sz="9600" b="1" dirty="0" smtClean="0">
                <a:solidFill>
                  <a:schemeClr val="tx2"/>
                </a:solidFill>
              </a:rPr>
              <a:t>AEES</a:t>
            </a:r>
            <a:endParaRPr lang="en-US" sz="9600" b="1" dirty="0">
              <a:solidFill>
                <a:schemeClr val="tx2"/>
              </a:solidFill>
            </a:endParaRPr>
          </a:p>
        </p:txBody>
      </p:sp>
      <p:sp>
        <p:nvSpPr>
          <p:cNvPr id="3" name="Subtitle 2"/>
          <p:cNvSpPr>
            <a:spLocks noGrp="1"/>
          </p:cNvSpPr>
          <p:nvPr>
            <p:ph type="subTitle" idx="1"/>
          </p:nvPr>
        </p:nvSpPr>
        <p:spPr>
          <a:ln>
            <a:solidFill>
              <a:schemeClr val="accent1"/>
            </a:solidFill>
          </a:ln>
        </p:spPr>
        <p:txBody>
          <a:bodyPr/>
          <a:lstStyle/>
          <a:p>
            <a:r>
              <a:rPr lang="en-IN" sz="4000" b="1" dirty="0" smtClean="0">
                <a:solidFill>
                  <a:schemeClr val="tx2"/>
                </a:solidFill>
              </a:rPr>
              <a:t>FORMS OF BUSINESS ORGANISTION</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Limitations</a:t>
            </a:r>
            <a:endParaRPr lang="en-US" dirty="0"/>
          </a:p>
        </p:txBody>
      </p:sp>
      <p:sp>
        <p:nvSpPr>
          <p:cNvPr id="3" name="Content Placeholder 2"/>
          <p:cNvSpPr>
            <a:spLocks noGrp="1"/>
          </p:cNvSpPr>
          <p:nvPr>
            <p:ph idx="1"/>
          </p:nvPr>
        </p:nvSpPr>
        <p:spPr/>
        <p:txBody>
          <a:bodyPr>
            <a:noAutofit/>
          </a:bodyPr>
          <a:lstStyle/>
          <a:p>
            <a:pPr lvl="0" fontAlgn="base"/>
            <a:r>
              <a:rPr lang="en-IN" sz="3600" dirty="0"/>
              <a:t>Complexity in formation</a:t>
            </a:r>
            <a:endParaRPr lang="en-US" sz="3600" dirty="0"/>
          </a:p>
          <a:p>
            <a:pPr lvl="0" fontAlgn="base"/>
            <a:r>
              <a:rPr lang="en-IN" sz="3600" dirty="0"/>
              <a:t>Lack of secrecy</a:t>
            </a:r>
            <a:endParaRPr lang="en-US" sz="3600" dirty="0"/>
          </a:p>
          <a:p>
            <a:pPr lvl="0" fontAlgn="base"/>
            <a:r>
              <a:rPr lang="en-IN" sz="3600" dirty="0"/>
              <a:t>Impersonal work environment</a:t>
            </a:r>
            <a:endParaRPr lang="en-US" sz="3600" dirty="0"/>
          </a:p>
          <a:p>
            <a:pPr lvl="0" fontAlgn="base"/>
            <a:r>
              <a:rPr lang="en-IN" sz="3600" dirty="0"/>
              <a:t>Numerous regulations</a:t>
            </a:r>
            <a:endParaRPr lang="en-US" sz="3600" dirty="0"/>
          </a:p>
          <a:p>
            <a:pPr lvl="0" fontAlgn="base"/>
            <a:r>
              <a:rPr lang="en-IN" sz="3600" dirty="0"/>
              <a:t>Delay in decision making</a:t>
            </a:r>
            <a:endParaRPr lang="en-US" sz="3600" dirty="0"/>
          </a:p>
          <a:p>
            <a:pPr lvl="0" fontAlgn="base"/>
            <a:r>
              <a:rPr lang="en-IN" sz="3600" dirty="0"/>
              <a:t>Oligarchic management</a:t>
            </a:r>
            <a:endParaRPr lang="en-US" sz="3600" dirty="0"/>
          </a:p>
          <a:p>
            <a:pPr lvl="0" fontAlgn="base"/>
            <a:r>
              <a:rPr lang="en-IN" sz="3600" dirty="0"/>
              <a:t>Conflict in </a:t>
            </a:r>
            <a:r>
              <a:rPr lang="en-IN" sz="3600" dirty="0" smtClean="0"/>
              <a:t>interest</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Types of Companies</a:t>
            </a:r>
            <a:r>
              <a:rPr lang="en-IN" dirty="0"/>
              <a:t> </a:t>
            </a:r>
            <a:endParaRPr lang="en-US" dirty="0"/>
          </a:p>
        </p:txBody>
      </p:sp>
      <p:sp>
        <p:nvSpPr>
          <p:cNvPr id="3" name="Content Placeholder 2"/>
          <p:cNvSpPr>
            <a:spLocks noGrp="1"/>
          </p:cNvSpPr>
          <p:nvPr>
            <p:ph idx="1"/>
          </p:nvPr>
        </p:nvSpPr>
        <p:spPr/>
        <p:txBody>
          <a:bodyPr>
            <a:normAutofit/>
          </a:bodyPr>
          <a:lstStyle/>
          <a:p>
            <a:pPr fontAlgn="base">
              <a:buNone/>
            </a:pPr>
            <a:r>
              <a:rPr lang="en-IN" sz="4400" dirty="0"/>
              <a:t>On the basis of ownership the companies can be classified in to following categories</a:t>
            </a:r>
            <a:endParaRPr lang="en-US" sz="4400" dirty="0"/>
          </a:p>
          <a:p>
            <a:pPr>
              <a:buNone/>
            </a:pPr>
            <a:r>
              <a:rPr lang="en-IN" sz="4400" dirty="0">
                <a:solidFill>
                  <a:schemeClr val="tx2"/>
                </a:solidFill>
              </a:rPr>
              <a:t>(1) </a:t>
            </a:r>
            <a:r>
              <a:rPr lang="en-IN" sz="4400" dirty="0" smtClean="0">
                <a:solidFill>
                  <a:schemeClr val="tx2"/>
                </a:solidFill>
              </a:rPr>
              <a:t> </a:t>
            </a:r>
            <a:r>
              <a:rPr lang="en-IN" sz="4400" b="1" dirty="0" smtClean="0">
                <a:solidFill>
                  <a:schemeClr val="tx2"/>
                </a:solidFill>
              </a:rPr>
              <a:t>Private </a:t>
            </a:r>
            <a:r>
              <a:rPr lang="en-IN" sz="4400" b="1" dirty="0">
                <a:solidFill>
                  <a:schemeClr val="tx2"/>
                </a:solidFill>
              </a:rPr>
              <a:t>Company</a:t>
            </a:r>
            <a:r>
              <a:rPr lang="en-IN" sz="4400" dirty="0">
                <a:solidFill>
                  <a:schemeClr val="tx2"/>
                </a:solidFill>
              </a:rPr>
              <a:t> </a:t>
            </a:r>
            <a:endParaRPr lang="en-IN" sz="4400" dirty="0" smtClean="0">
              <a:solidFill>
                <a:schemeClr val="tx2"/>
              </a:solidFill>
            </a:endParaRPr>
          </a:p>
          <a:p>
            <a:pPr>
              <a:buNone/>
            </a:pPr>
            <a:r>
              <a:rPr lang="en-IN" sz="4400" dirty="0" smtClean="0">
                <a:solidFill>
                  <a:schemeClr val="tx2"/>
                </a:solidFill>
              </a:rPr>
              <a:t>(2)</a:t>
            </a:r>
            <a:r>
              <a:rPr lang="en-IN" sz="4400" b="1" dirty="0">
                <a:solidFill>
                  <a:schemeClr val="tx2"/>
                </a:solidFill>
              </a:rPr>
              <a:t> </a:t>
            </a:r>
            <a:r>
              <a:rPr lang="en-IN" sz="4400" b="1" dirty="0" smtClean="0">
                <a:solidFill>
                  <a:schemeClr val="tx2"/>
                </a:solidFill>
              </a:rPr>
              <a:t> Public </a:t>
            </a:r>
            <a:r>
              <a:rPr lang="en-IN" sz="4400" b="1" dirty="0">
                <a:solidFill>
                  <a:schemeClr val="tx2"/>
                </a:solidFill>
              </a:rPr>
              <a:t>Company</a:t>
            </a:r>
            <a:r>
              <a:rPr lang="en-IN" sz="4400" dirty="0"/>
              <a:t> </a:t>
            </a:r>
            <a:endParaRPr lang="en-US"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Private Company</a:t>
            </a:r>
            <a:r>
              <a:rPr lang="en-IN" dirty="0"/>
              <a:t> </a:t>
            </a:r>
            <a:endParaRPr lang="en-US" dirty="0"/>
          </a:p>
        </p:txBody>
      </p:sp>
      <p:sp>
        <p:nvSpPr>
          <p:cNvPr id="3" name="Content Placeholder 2"/>
          <p:cNvSpPr>
            <a:spLocks noGrp="1"/>
          </p:cNvSpPr>
          <p:nvPr>
            <p:ph idx="1"/>
          </p:nvPr>
        </p:nvSpPr>
        <p:spPr/>
        <p:txBody>
          <a:bodyPr>
            <a:normAutofit fontScale="92500" lnSpcReduction="20000"/>
          </a:bodyPr>
          <a:lstStyle/>
          <a:p>
            <a:pPr fontAlgn="base">
              <a:buNone/>
            </a:pPr>
            <a:r>
              <a:rPr lang="en-IN" dirty="0"/>
              <a:t>According to the Companies Amendment Act, (2000), a private company is one which</a:t>
            </a:r>
            <a:endParaRPr lang="en-US" dirty="0"/>
          </a:p>
          <a:p>
            <a:pPr lvl="0" fontAlgn="base"/>
            <a:r>
              <a:rPr lang="en-IN" dirty="0"/>
              <a:t>Has a minimum of two and maximum of 50 members excluding the employees.</a:t>
            </a:r>
            <a:endParaRPr lang="en-US" dirty="0"/>
          </a:p>
          <a:p>
            <a:pPr lvl="0" fontAlgn="base"/>
            <a:r>
              <a:rPr lang="en-IN" dirty="0"/>
              <a:t>Restricts the right of members to transfer their shares.</a:t>
            </a:r>
            <a:endParaRPr lang="en-US" dirty="0"/>
          </a:p>
          <a:p>
            <a:pPr lvl="0" fontAlgn="base"/>
            <a:r>
              <a:rPr lang="en-IN" dirty="0"/>
              <a:t>Does not offer its shares to general public.</a:t>
            </a:r>
            <a:endParaRPr lang="en-US" dirty="0"/>
          </a:p>
          <a:p>
            <a:pPr lvl="0" fontAlgn="base"/>
            <a:r>
              <a:rPr lang="en-IN" dirty="0"/>
              <a:t>Does not invite general public to invest deposits in the company.</a:t>
            </a:r>
            <a:endParaRPr lang="en-US" dirty="0"/>
          </a:p>
          <a:p>
            <a:pPr lvl="0" fontAlgn="base"/>
            <a:r>
              <a:rPr lang="en-IN" dirty="0"/>
              <a:t>Has minimum paid up capit.al </a:t>
            </a:r>
            <a:r>
              <a:rPr lang="en-IN" dirty="0" smtClean="0"/>
              <a:t>of </a:t>
            </a:r>
            <a:r>
              <a:rPr lang="en-IN" dirty="0" err="1" smtClean="0"/>
              <a:t>rs</a:t>
            </a:r>
            <a:r>
              <a:rPr lang="en-IN" dirty="0" smtClean="0"/>
              <a:t>. one </a:t>
            </a:r>
            <a:r>
              <a:rPr lang="en-IN" dirty="0" err="1"/>
              <a:t>lakh</a:t>
            </a:r>
            <a:r>
              <a:rPr lang="en-IN" dirty="0"/>
              <a:t>.</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Public Company</a:t>
            </a:r>
            <a:r>
              <a:rPr lang="en-IN" dirty="0"/>
              <a:t> </a:t>
            </a:r>
            <a:endParaRPr lang="en-US" dirty="0"/>
          </a:p>
        </p:txBody>
      </p:sp>
      <p:sp>
        <p:nvSpPr>
          <p:cNvPr id="3" name="Content Placeholder 2"/>
          <p:cNvSpPr>
            <a:spLocks noGrp="1"/>
          </p:cNvSpPr>
          <p:nvPr>
            <p:ph idx="1"/>
          </p:nvPr>
        </p:nvSpPr>
        <p:spPr/>
        <p:txBody>
          <a:bodyPr>
            <a:normAutofit fontScale="85000" lnSpcReduction="20000"/>
          </a:bodyPr>
          <a:lstStyle/>
          <a:p>
            <a:pPr fontAlgn="base">
              <a:buNone/>
            </a:pPr>
            <a:r>
              <a:rPr lang="en-IN" dirty="0" smtClean="0"/>
              <a:t> </a:t>
            </a:r>
            <a:r>
              <a:rPr lang="en-IN" dirty="0"/>
              <a:t>A public company is the one which</a:t>
            </a:r>
            <a:endParaRPr lang="en-US" dirty="0"/>
          </a:p>
          <a:p>
            <a:pPr lvl="0" fontAlgn="base"/>
            <a:r>
              <a:rPr lang="en-IN" dirty="0"/>
              <a:t>Has a minimum of seven members and maximum no limit.</a:t>
            </a:r>
            <a:endParaRPr lang="en-US" dirty="0"/>
          </a:p>
          <a:p>
            <a:pPr lvl="0" fontAlgn="base"/>
            <a:r>
              <a:rPr lang="en-IN" dirty="0"/>
              <a:t>Permits easy transfer of its shares.</a:t>
            </a:r>
            <a:endParaRPr lang="en-US" dirty="0"/>
          </a:p>
          <a:p>
            <a:pPr lvl="0" fontAlgn="base"/>
            <a:r>
              <a:rPr lang="en-IN" dirty="0"/>
              <a:t>Invites general public to subscribes to its public deposits.</a:t>
            </a:r>
            <a:endParaRPr lang="en-US" dirty="0"/>
          </a:p>
          <a:p>
            <a:pPr lvl="0" fontAlgn="base"/>
            <a:r>
              <a:rPr lang="en-IN" dirty="0"/>
              <a:t>Invites general public to subscribes to its shares and debentures.</a:t>
            </a:r>
            <a:endParaRPr lang="en-US" dirty="0"/>
          </a:p>
          <a:p>
            <a:pPr lvl="0" fontAlgn="base"/>
            <a:r>
              <a:rPr lang="en-IN" dirty="0"/>
              <a:t>Has minimum paid up capital of five </a:t>
            </a:r>
            <a:r>
              <a:rPr lang="en-IN" dirty="0" err="1"/>
              <a:t>lakh</a:t>
            </a:r>
            <a:r>
              <a:rPr lang="en-IN" dirty="0"/>
              <a:t>.</a:t>
            </a:r>
            <a:endParaRPr lang="en-US" dirty="0"/>
          </a:p>
          <a:p>
            <a:pPr lvl="0" fontAlgn="base"/>
            <a:r>
              <a:rPr lang="en-IN" dirty="0"/>
              <a:t>Any private company which is subsidiary of a public company.</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Difference between Private Company &amp; Public Co</a:t>
            </a:r>
            <a:r>
              <a:rPr lang="en-US" sz="3600" b="1" dirty="0" smtClean="0"/>
              <a:t>.</a:t>
            </a:r>
            <a:endParaRPr lang="en-US" dirty="0"/>
          </a:p>
        </p:txBody>
      </p:sp>
      <p:sp>
        <p:nvSpPr>
          <p:cNvPr id="4" name="Content Placeholder 3"/>
          <p:cNvSpPr>
            <a:spLocks noGrp="1"/>
          </p:cNvSpPr>
          <p:nvPr>
            <p:ph sz="half" idx="1"/>
          </p:nvPr>
        </p:nvSpPr>
        <p:spPr/>
        <p:txBody>
          <a:bodyPr>
            <a:normAutofit fontScale="70000" lnSpcReduction="20000"/>
          </a:bodyPr>
          <a:lstStyle/>
          <a:p>
            <a:pPr algn="ctr">
              <a:buNone/>
            </a:pPr>
            <a:r>
              <a:rPr lang="en-US" b="1" dirty="0" smtClean="0"/>
              <a:t>Private Co.</a:t>
            </a:r>
            <a:endParaRPr lang="en-US" dirty="0" smtClean="0"/>
          </a:p>
          <a:p>
            <a:r>
              <a:rPr lang="en-US" dirty="0" smtClean="0"/>
              <a:t>It has minimum 2 and maximum 50 members.</a:t>
            </a:r>
          </a:p>
          <a:p>
            <a:r>
              <a:rPr lang="en-US" dirty="0" smtClean="0"/>
              <a:t>It cannot invite general public to buy its shares and debentures.</a:t>
            </a:r>
          </a:p>
          <a:p>
            <a:r>
              <a:rPr lang="en-US" dirty="0" smtClean="0"/>
              <a:t>There are certain restrictions on transfer of its shares.</a:t>
            </a:r>
          </a:p>
          <a:p>
            <a:r>
              <a:rPr lang="en-US" dirty="0" smtClean="0"/>
              <a:t>It can commence business after incorporation.</a:t>
            </a:r>
          </a:p>
          <a:p>
            <a:r>
              <a:rPr lang="en-US" dirty="0" smtClean="0"/>
              <a:t>It has to write Private Ltd. After its name</a:t>
            </a:r>
          </a:p>
          <a:p>
            <a:r>
              <a:rPr lang="en-US" dirty="0" smtClean="0"/>
              <a:t>Ex- Tata Sons, </a:t>
            </a:r>
            <a:r>
              <a:rPr lang="en-US" dirty="0" err="1" smtClean="0"/>
              <a:t>Citi</a:t>
            </a:r>
            <a:r>
              <a:rPr lang="en-US" dirty="0" smtClean="0"/>
              <a:t> Bank, Hyundai Motor India.</a:t>
            </a:r>
          </a:p>
          <a:p>
            <a:r>
              <a:rPr lang="en-US" dirty="0" smtClean="0"/>
              <a:t>In its minimum capital required is one </a:t>
            </a:r>
            <a:r>
              <a:rPr lang="en-US" dirty="0" err="1" smtClean="0"/>
              <a:t>lakh</a:t>
            </a:r>
            <a:r>
              <a:rPr lang="en-US" dirty="0" smtClean="0"/>
              <a:t>.</a:t>
            </a:r>
          </a:p>
          <a:p>
            <a:pPr>
              <a:buNone/>
            </a:pPr>
            <a:endParaRPr lang="en-US" dirty="0"/>
          </a:p>
        </p:txBody>
      </p:sp>
      <p:sp>
        <p:nvSpPr>
          <p:cNvPr id="5" name="Content Placeholder 4"/>
          <p:cNvSpPr>
            <a:spLocks noGrp="1"/>
          </p:cNvSpPr>
          <p:nvPr>
            <p:ph sz="half" idx="2"/>
          </p:nvPr>
        </p:nvSpPr>
        <p:spPr/>
        <p:txBody>
          <a:bodyPr>
            <a:normAutofit fontScale="70000" lnSpcReduction="20000"/>
          </a:bodyPr>
          <a:lstStyle/>
          <a:p>
            <a:pPr algn="ctr">
              <a:buNone/>
            </a:pPr>
            <a:r>
              <a:rPr lang="en-US" b="1" dirty="0" smtClean="0"/>
              <a:t>Public Co.</a:t>
            </a:r>
          </a:p>
          <a:p>
            <a:r>
              <a:rPr lang="en-US" dirty="0" smtClean="0"/>
              <a:t>It has minimum 7 and maximum unlimited.</a:t>
            </a:r>
          </a:p>
          <a:p>
            <a:r>
              <a:rPr lang="en-US" dirty="0" smtClean="0"/>
              <a:t>It invites general public to buy its shares and debentures.</a:t>
            </a:r>
          </a:p>
          <a:p>
            <a:r>
              <a:rPr lang="en-US" dirty="0" smtClean="0"/>
              <a:t>Its shares are freely transferable.</a:t>
            </a:r>
          </a:p>
          <a:p>
            <a:r>
              <a:rPr lang="en-US" dirty="0" smtClean="0"/>
              <a:t>It can commence business after obtaining certificate of commencement of business.</a:t>
            </a:r>
          </a:p>
          <a:p>
            <a:r>
              <a:rPr lang="en-US" dirty="0" smtClean="0"/>
              <a:t>It has to write only limited after its name</a:t>
            </a:r>
          </a:p>
          <a:p>
            <a:r>
              <a:rPr lang="en-US" dirty="0" smtClean="0"/>
              <a:t>Ex- Reliance Industries Ltd., Wipro Ltd. , Raymond’s Ltd.</a:t>
            </a:r>
          </a:p>
          <a:p>
            <a:r>
              <a:rPr lang="en-US" dirty="0" smtClean="0"/>
              <a:t>In its minimum capital required is five </a:t>
            </a:r>
            <a:r>
              <a:rPr lang="en-US" dirty="0" err="1" smtClean="0"/>
              <a:t>lakhs</a:t>
            </a:r>
            <a:r>
              <a:rPr lang="en-US" dirty="0" smtClean="0"/>
              <a:t>.</a:t>
            </a:r>
          </a:p>
          <a:p>
            <a:pPr>
              <a:buNone/>
            </a:pP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smtClean="0"/>
              <a:t>FORMATION OF A COMPANY</a:t>
            </a:r>
            <a:r>
              <a:rPr lang="en-US" dirty="0" smtClean="0"/>
              <a:t/>
            </a:r>
            <a:br>
              <a:rPr lang="en-US" dirty="0" smtClean="0"/>
            </a:br>
            <a:endParaRPr lang="en-US" dirty="0"/>
          </a:p>
        </p:txBody>
      </p:sp>
      <p:sp>
        <p:nvSpPr>
          <p:cNvPr id="6" name="Content Placeholder 5"/>
          <p:cNvSpPr>
            <a:spLocks noGrp="1"/>
          </p:cNvSpPr>
          <p:nvPr>
            <p:ph idx="1"/>
          </p:nvPr>
        </p:nvSpPr>
        <p:spPr/>
        <p:txBody>
          <a:bodyPr>
            <a:normAutofit/>
          </a:bodyPr>
          <a:lstStyle/>
          <a:p>
            <a:pPr>
              <a:buNone/>
            </a:pPr>
            <a:r>
              <a:rPr lang="en-US" sz="2400" dirty="0" smtClean="0"/>
              <a:t>Formation of a company means bringing a company into existence and starting its business. The steps involved in the formation of a company are:</a:t>
            </a:r>
          </a:p>
          <a:p>
            <a:pPr>
              <a:buNone/>
            </a:pPr>
            <a:r>
              <a:rPr lang="en-US" sz="2400" b="1" dirty="0" smtClean="0"/>
              <a:t>(</a:t>
            </a:r>
            <a:r>
              <a:rPr lang="en-US" sz="2400" b="1" dirty="0" err="1" smtClean="0"/>
              <a:t>i</a:t>
            </a:r>
            <a:r>
              <a:rPr lang="en-US" sz="2400" b="1" dirty="0" smtClean="0"/>
              <a:t>) Promotion</a:t>
            </a:r>
            <a:endParaRPr lang="en-US" sz="2400" dirty="0" smtClean="0"/>
          </a:p>
          <a:p>
            <a:pPr>
              <a:buNone/>
            </a:pPr>
            <a:r>
              <a:rPr lang="en-US" sz="2400" b="1" dirty="0" smtClean="0"/>
              <a:t>(ii) Incorporation</a:t>
            </a:r>
            <a:endParaRPr lang="en-US" sz="2400" dirty="0" smtClean="0"/>
          </a:p>
          <a:p>
            <a:pPr>
              <a:buNone/>
            </a:pPr>
            <a:r>
              <a:rPr lang="en-US" sz="2400" b="1" dirty="0" smtClean="0"/>
              <a:t>(iii)Capital subscription</a:t>
            </a:r>
            <a:endParaRPr lang="en-US" sz="2400" dirty="0" smtClean="0"/>
          </a:p>
          <a:p>
            <a:pPr marL="571500" indent="-571500">
              <a:buAutoNum type="romanLcParenBoth" startAt="4"/>
            </a:pPr>
            <a:r>
              <a:rPr lang="en-US" sz="2400" b="1" dirty="0" smtClean="0"/>
              <a:t>Commencement of business.</a:t>
            </a:r>
          </a:p>
          <a:p>
            <a:pPr marL="571500" indent="-571500">
              <a:buNone/>
            </a:pPr>
            <a:r>
              <a:rPr lang="en-US" sz="2400" dirty="0" smtClean="0">
                <a:solidFill>
                  <a:schemeClr val="tx2"/>
                </a:solidFill>
              </a:rPr>
              <a:t>A private company has to undergo only first two steps but a public company has to undergo all the four stages</a:t>
            </a:r>
            <a:endParaRPr lang="en-US" sz="2400" dirty="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Promotion</a:t>
            </a:r>
            <a:endParaRPr lang="en-US" dirty="0"/>
          </a:p>
        </p:txBody>
      </p:sp>
      <p:sp>
        <p:nvSpPr>
          <p:cNvPr id="3" name="Content Placeholder 2"/>
          <p:cNvSpPr>
            <a:spLocks noGrp="1"/>
          </p:cNvSpPr>
          <p:nvPr>
            <p:ph idx="1"/>
          </p:nvPr>
        </p:nvSpPr>
        <p:spPr>
          <a:xfrm>
            <a:off x="457200" y="1142984"/>
            <a:ext cx="8229600" cy="5429288"/>
          </a:xfrm>
        </p:spPr>
        <p:txBody>
          <a:bodyPr>
            <a:noAutofit/>
          </a:bodyPr>
          <a:lstStyle/>
          <a:p>
            <a:pPr algn="ctr">
              <a:buNone/>
            </a:pPr>
            <a:r>
              <a:rPr lang="en-US" sz="1800" dirty="0" smtClean="0"/>
              <a:t>Promotion means conceiving a business opportunity and taking an initiative to form a company.</a:t>
            </a:r>
          </a:p>
          <a:p>
            <a:pPr algn="ctr">
              <a:buNone/>
            </a:pPr>
            <a:r>
              <a:rPr lang="en-US" sz="1800" b="1" dirty="0" smtClean="0"/>
              <a:t>Step in Promotion:</a:t>
            </a:r>
            <a:endParaRPr lang="en-US" sz="1800" dirty="0" smtClean="0"/>
          </a:p>
          <a:p>
            <a:r>
              <a:rPr lang="en-US" sz="1800" b="1" dirty="0" smtClean="0"/>
              <a:t>1. Identification of Business Opportunity: T</a:t>
            </a:r>
            <a:r>
              <a:rPr lang="en-US" sz="1800" dirty="0" smtClean="0"/>
              <a:t>he first and foremost function of a promoter is to identify a business idea e.g. production of new product or service.</a:t>
            </a:r>
          </a:p>
          <a:p>
            <a:r>
              <a:rPr lang="en-US" sz="1800" b="1" dirty="0" smtClean="0"/>
              <a:t>2. Feasibility Studies:</a:t>
            </a:r>
            <a:r>
              <a:rPr lang="en-US" sz="1800" dirty="0" smtClean="0"/>
              <a:t> After identifying a business opportunity the promoters undertake detailed studies of technical, Financial, Economic feasibility of a business.</a:t>
            </a:r>
          </a:p>
          <a:p>
            <a:r>
              <a:rPr lang="en-US" sz="1800" b="1" dirty="0" smtClean="0"/>
              <a:t>3. Name Approval:</a:t>
            </a:r>
            <a:r>
              <a:rPr lang="en-US" sz="1800" dirty="0" smtClean="0"/>
              <a:t> After selecting the name of company the </a:t>
            </a:r>
            <a:r>
              <a:rPr lang="en-US" sz="1800" dirty="0" err="1" smtClean="0"/>
              <a:t>promotors</a:t>
            </a:r>
            <a:r>
              <a:rPr lang="en-US" sz="1800" dirty="0" smtClean="0"/>
              <a:t> submit an application to the Registrar of companies for its approval.</a:t>
            </a:r>
          </a:p>
          <a:p>
            <a:r>
              <a:rPr lang="en-US" sz="1800" b="1" dirty="0" smtClean="0"/>
              <a:t>4. Fixing up signatories to the Memorandum of Association: </a:t>
            </a:r>
            <a:r>
              <a:rPr lang="en-US" sz="1800" dirty="0" err="1" smtClean="0"/>
              <a:t>Promotors</a:t>
            </a:r>
            <a:r>
              <a:rPr lang="en-US" sz="1800" dirty="0" smtClean="0"/>
              <a:t> have to decide about the director who will be signing the memorandum of Association.</a:t>
            </a:r>
          </a:p>
          <a:p>
            <a:r>
              <a:rPr lang="en-US" sz="1800" b="1" dirty="0" smtClean="0"/>
              <a:t>5. Appointment of professional:</a:t>
            </a:r>
            <a:r>
              <a:rPr lang="en-US" sz="1800" dirty="0" smtClean="0"/>
              <a:t> Promoters appoint merchant bankers, auditors etc.</a:t>
            </a:r>
          </a:p>
          <a:p>
            <a:r>
              <a:rPr lang="en-US" sz="1800" b="1" dirty="0" smtClean="0"/>
              <a:t>6. Preparation of necessary documents:</a:t>
            </a:r>
            <a:r>
              <a:rPr lang="en-US" sz="1800" dirty="0" smtClean="0"/>
              <a:t> The promoters prepare certain legal documents such as memorandum of Association, Articles of Association which have to be submitted to the Registrar of the companies.</a:t>
            </a:r>
          </a:p>
          <a:p>
            <a:endParaRPr 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Incorporation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Incorporation means registration of the company as body corporate under the companies Act 1956 and receiving certificate of Incorporation.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en-US" sz="4000" b="1" dirty="0" smtClean="0"/>
              <a:t>Steps for Incorporation</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757758"/>
          </a:xfrm>
        </p:spPr>
        <p:txBody>
          <a:bodyPr>
            <a:noAutofit/>
          </a:bodyPr>
          <a:lstStyle/>
          <a:p>
            <a:r>
              <a:rPr lang="en-US" sz="1800" b="1" dirty="0" smtClean="0"/>
              <a:t>1. Application for incorporation: </a:t>
            </a:r>
            <a:r>
              <a:rPr lang="en-US" sz="1800" dirty="0" smtClean="0"/>
              <a:t>Promoters make an application for the incorporation of the company to the Registrar of companies.</a:t>
            </a:r>
          </a:p>
          <a:p>
            <a:r>
              <a:rPr lang="en-US" sz="1800" b="1" dirty="0" smtClean="0"/>
              <a:t>2. Filing of necessary documents: </a:t>
            </a:r>
            <a:r>
              <a:rPr lang="en-US" sz="1800" dirty="0" smtClean="0"/>
              <a:t>Promoters files the following documents:</a:t>
            </a:r>
          </a:p>
          <a:p>
            <a:r>
              <a:rPr lang="en-US" sz="1800" dirty="0" smtClean="0"/>
              <a:t>(</a:t>
            </a:r>
            <a:r>
              <a:rPr lang="en-US" sz="1800" dirty="0" err="1" smtClean="0"/>
              <a:t>i</a:t>
            </a:r>
            <a:r>
              <a:rPr lang="en-US" sz="1800" dirty="0" smtClean="0"/>
              <a:t>) Memorandum of Association.</a:t>
            </a:r>
            <a:br>
              <a:rPr lang="en-US" sz="1800" dirty="0" smtClean="0"/>
            </a:br>
            <a:r>
              <a:rPr lang="en-US" sz="1800" dirty="0" smtClean="0"/>
              <a:t>(ii) Articles of Association.</a:t>
            </a:r>
            <a:br>
              <a:rPr lang="en-US" sz="1800" dirty="0" smtClean="0"/>
            </a:br>
            <a:r>
              <a:rPr lang="en-US" sz="1800" dirty="0" smtClean="0"/>
              <a:t>(iii) Statement of Authorized Capital</a:t>
            </a:r>
            <a:br>
              <a:rPr lang="en-US" sz="1800" dirty="0" smtClean="0"/>
            </a:br>
            <a:r>
              <a:rPr lang="en-US" sz="1800" dirty="0" smtClean="0"/>
              <a:t>(iv) Consent of proposed director.</a:t>
            </a:r>
            <a:br>
              <a:rPr lang="en-US" sz="1800" dirty="0" smtClean="0"/>
            </a:br>
            <a:r>
              <a:rPr lang="en-US" sz="1800" dirty="0" smtClean="0"/>
              <a:t>(v) Agreement with proposed managing director.</a:t>
            </a:r>
            <a:br>
              <a:rPr lang="en-US" sz="1800" dirty="0" smtClean="0"/>
            </a:br>
            <a:r>
              <a:rPr lang="en-US" sz="1800" dirty="0" smtClean="0"/>
              <a:t>(vi) Statutory declaration.</a:t>
            </a:r>
          </a:p>
          <a:p>
            <a:r>
              <a:rPr lang="en-US" sz="1800" b="1" dirty="0" smtClean="0"/>
              <a:t>3. Payment of fees:</a:t>
            </a:r>
            <a:r>
              <a:rPr lang="en-US" sz="1800" dirty="0" smtClean="0"/>
              <a:t> Along with filing of above documents, registration fee has to be deposited which depends on amount of the authorized capital.</a:t>
            </a:r>
          </a:p>
          <a:p>
            <a:r>
              <a:rPr lang="en-US" sz="1800" b="1" dirty="0" smtClean="0"/>
              <a:t>4. Registration:</a:t>
            </a:r>
            <a:r>
              <a:rPr lang="en-US" sz="1800" dirty="0" smtClean="0"/>
              <a:t> The Registrar verifies all the document submitted. If he is satisfied then he enters the name of the company in his Register.</a:t>
            </a:r>
          </a:p>
          <a:p>
            <a:r>
              <a:rPr lang="en-US" sz="1800" b="1" dirty="0" smtClean="0"/>
              <a:t>5. Certificate of Incorporation:</a:t>
            </a:r>
            <a:r>
              <a:rPr lang="en-US" sz="1800" dirty="0" smtClean="0"/>
              <a:t> After entering the name of the company in the register. The Registrar issues a Certificate of Incorporation. This is called the birth certificate of the company.</a:t>
            </a:r>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5328" cy="511156"/>
          </a:xfrm>
        </p:spPr>
        <p:txBody>
          <a:bodyPr>
            <a:normAutofit fontScale="90000"/>
          </a:bodyPr>
          <a:lstStyle/>
          <a:p>
            <a:r>
              <a:rPr lang="en-US" sz="3200" b="1" dirty="0" smtClean="0"/>
              <a:t>Capital Subscription</a:t>
            </a:r>
            <a:r>
              <a:rPr lang="en-US" sz="3200" dirty="0" smtClean="0"/>
              <a:t>:</a:t>
            </a:r>
            <a:endParaRPr lang="en-US" sz="3200" dirty="0"/>
          </a:p>
        </p:txBody>
      </p:sp>
      <p:sp>
        <p:nvSpPr>
          <p:cNvPr id="3" name="Content Placeholder 2"/>
          <p:cNvSpPr>
            <a:spLocks noGrp="1"/>
          </p:cNvSpPr>
          <p:nvPr>
            <p:ph idx="1"/>
          </p:nvPr>
        </p:nvSpPr>
        <p:spPr>
          <a:xfrm>
            <a:off x="457200" y="857232"/>
            <a:ext cx="8329642" cy="5500726"/>
          </a:xfrm>
        </p:spPr>
        <p:txBody>
          <a:bodyPr>
            <a:noAutofit/>
          </a:bodyPr>
          <a:lstStyle/>
          <a:p>
            <a:r>
              <a:rPr lang="en-US" sz="1600" dirty="0" smtClean="0"/>
              <a:t>A public company can raise funds from the public by issuing shares and Debentures. For this it has to issue prospectus and undergo various other formalities:</a:t>
            </a:r>
          </a:p>
          <a:p>
            <a:r>
              <a:rPr lang="en-US" sz="1600" b="1" dirty="0" smtClean="0"/>
              <a:t>Step required for raising funds from public</a:t>
            </a:r>
            <a:r>
              <a:rPr lang="en-US" sz="1600" dirty="0" smtClean="0"/>
              <a:t>:</a:t>
            </a:r>
          </a:p>
          <a:p>
            <a:r>
              <a:rPr lang="en-US" sz="1600" b="1" dirty="0" smtClean="0"/>
              <a:t>1. SEBI Approval:</a:t>
            </a:r>
            <a:r>
              <a:rPr lang="en-US" sz="1600" dirty="0" smtClean="0"/>
              <a:t> SEBI regulates the capital market of India. A public company is required to take approval from SEBI.</a:t>
            </a:r>
          </a:p>
          <a:p>
            <a:r>
              <a:rPr lang="en-US" sz="1600" b="1" dirty="0" smtClean="0"/>
              <a:t>2. Filing of Prospectus:</a:t>
            </a:r>
            <a:r>
              <a:rPr lang="en-US" sz="1600" dirty="0" smtClean="0"/>
              <a:t> Prospectus means any documents which invites offers from the public to purchase share and Debenture of the company.</a:t>
            </a:r>
          </a:p>
          <a:p>
            <a:r>
              <a:rPr lang="en-US" sz="1600" b="1" dirty="0" smtClean="0"/>
              <a:t>3. Appointment of bankers, brokers, underwriters:</a:t>
            </a:r>
            <a:r>
              <a:rPr lang="en-US" sz="1600" dirty="0" smtClean="0"/>
              <a:t> Banker of the company receive the application money. Brokers encourage the public to apply for the shares, underwriters are the person who undertake to buy the shares if these are not subscribed by the public. They receive a commission for underwriting.</a:t>
            </a:r>
          </a:p>
          <a:p>
            <a:r>
              <a:rPr lang="en-US" sz="1600" b="1" dirty="0" smtClean="0"/>
              <a:t>4. Minimum subscription:</a:t>
            </a:r>
            <a:r>
              <a:rPr lang="en-US" sz="1600" dirty="0" smtClean="0"/>
              <a:t> According to the SEBI guide lines minimum subscription is 90% of the issue amount. If minimum subscription is not received then the allotment cannot be made and the application money must be returned to the applicants within 30 days.</a:t>
            </a:r>
          </a:p>
          <a:p>
            <a:r>
              <a:rPr lang="en-US" sz="1600" b="1" dirty="0" smtClean="0"/>
              <a:t>5. Application to Stock Exchange:</a:t>
            </a:r>
            <a:r>
              <a:rPr lang="en-US" sz="1600" dirty="0" smtClean="0"/>
              <a:t> It is necessary for a public company to list their shares in the stock exchange therefore the promoters apply in stock exchange to list company shares.</a:t>
            </a:r>
          </a:p>
          <a:p>
            <a:r>
              <a:rPr lang="en-US" sz="1600" b="1" dirty="0" smtClean="0"/>
              <a:t>6. Allotment of Shares:</a:t>
            </a:r>
            <a:r>
              <a:rPr lang="en-US" sz="1600" dirty="0" smtClean="0"/>
              <a:t> Allotment of shares means acceptance of share applied. Allotment letters are issued to the shareholders. The name and address of the shareholders submitted to the Registrar</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Co-operative Society</a:t>
            </a:r>
            <a:endParaRPr lang="en-US" dirty="0"/>
          </a:p>
        </p:txBody>
      </p:sp>
      <p:sp>
        <p:nvSpPr>
          <p:cNvPr id="3" name="Content Placeholder 2"/>
          <p:cNvSpPr>
            <a:spLocks noGrp="1"/>
          </p:cNvSpPr>
          <p:nvPr>
            <p:ph idx="1"/>
          </p:nvPr>
        </p:nvSpPr>
        <p:spPr/>
        <p:txBody>
          <a:bodyPr/>
          <a:lstStyle/>
          <a:p>
            <a:r>
              <a:rPr lang="en-IN" dirty="0"/>
              <a:t> A Co-operative form of business enterprise. In this form the main motive is not earning profit but the main motive of co-operative organisation is mutual help. It work with the principle of each for all and all for each</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COMMENCEMENT OF BUSINESS: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To commence business a public company has to obtain a certificate of commencement of Business. For this the following documents have to be filled with the registrar of companies.</a:t>
            </a:r>
          </a:p>
          <a:p>
            <a:pPr marL="514350" indent="-514350">
              <a:buAutoNum type="arabicPeriod"/>
            </a:pPr>
            <a:r>
              <a:rPr lang="en-US" dirty="0" smtClean="0"/>
              <a:t>A declaration that 90% of the issued amount has been subscribed.</a:t>
            </a:r>
          </a:p>
          <a:p>
            <a:pPr marL="514350" indent="-514350">
              <a:buAutoNum type="arabicPeriod"/>
            </a:pPr>
            <a:r>
              <a:rPr lang="en-US" dirty="0" smtClean="0"/>
              <a:t> A declaration that all directors have paid in cash in respect of allotment of shares made to them.</a:t>
            </a:r>
            <a:br>
              <a:rPr lang="en-US" dirty="0" smtClean="0"/>
            </a:br>
            <a:endParaRPr lang="en-US" dirty="0" smtClean="0"/>
          </a:p>
          <a:p>
            <a:pPr marL="514350" indent="-514350">
              <a:buAutoNum type="arabicPeriod"/>
            </a:pPr>
            <a:r>
              <a:rPr lang="en-US" dirty="0" smtClean="0"/>
              <a:t> A statutory declaration that the above requirements have been completed and must be signed by the director of company.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571480"/>
            <a:ext cx="7858180" cy="5016758"/>
          </a:xfrm>
          <a:prstGeom prst="rect">
            <a:avLst/>
          </a:prstGeom>
        </p:spPr>
        <p:txBody>
          <a:bodyPr wrap="square">
            <a:spAutoFit/>
          </a:bodyPr>
          <a:lstStyle/>
          <a:p>
            <a:pPr algn="ctr"/>
            <a:r>
              <a:rPr lang="en-US" sz="8000" b="1" dirty="0" smtClean="0">
                <a:solidFill>
                  <a:schemeClr val="tx2"/>
                </a:solidFill>
              </a:rPr>
              <a:t>Important documents used in the formation of company</a:t>
            </a:r>
            <a:endParaRPr lang="en-US" sz="8000" dirty="0">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Memorandum of Association</a:t>
            </a:r>
            <a:endParaRPr lang="en-US" dirty="0"/>
          </a:p>
        </p:txBody>
      </p:sp>
      <p:sp>
        <p:nvSpPr>
          <p:cNvPr id="3" name="Content Placeholder 2"/>
          <p:cNvSpPr>
            <a:spLocks noGrp="1"/>
          </p:cNvSpPr>
          <p:nvPr>
            <p:ph idx="1"/>
          </p:nvPr>
        </p:nvSpPr>
        <p:spPr>
          <a:xfrm>
            <a:off x="214282" y="1600200"/>
            <a:ext cx="8786874" cy="4900634"/>
          </a:xfrm>
        </p:spPr>
        <p:txBody>
          <a:bodyPr>
            <a:noAutofit/>
          </a:bodyPr>
          <a:lstStyle/>
          <a:p>
            <a:pPr>
              <a:buNone/>
            </a:pPr>
            <a:r>
              <a:rPr lang="en-US" sz="2000" dirty="0" smtClean="0"/>
              <a:t>It is the principal document of a company. No company can be registered without a memorandum of association and that is why it is sometimes called a life giving document. </a:t>
            </a:r>
            <a:r>
              <a:rPr lang="en-US" sz="2000" b="1" dirty="0" smtClean="0"/>
              <a:t>Contents of Memorandum of Association:</a:t>
            </a:r>
            <a:endParaRPr lang="en-US" sz="2000" dirty="0" smtClean="0"/>
          </a:p>
          <a:p>
            <a:r>
              <a:rPr lang="en-US" sz="2000" b="1" dirty="0" smtClean="0"/>
              <a:t>1. Name clauses </a:t>
            </a:r>
            <a:r>
              <a:rPr lang="en-US" sz="2000" dirty="0" smtClean="0"/>
              <a:t>– This clause contains the name of the company. The proposed name should not be </a:t>
            </a:r>
            <a:r>
              <a:rPr lang="en-US" sz="2000" dirty="0" err="1" smtClean="0"/>
              <a:t>identicater</a:t>
            </a:r>
            <a:r>
              <a:rPr lang="en-US" sz="2000" dirty="0" smtClean="0"/>
              <a:t> similar to the name of another exiting company.</a:t>
            </a:r>
          </a:p>
          <a:p>
            <a:r>
              <a:rPr lang="en-US" sz="2000" b="1" dirty="0" smtClean="0"/>
              <a:t>2. Situation clauses </a:t>
            </a:r>
            <a:r>
              <a:rPr lang="en-US" sz="2000" dirty="0" smtClean="0"/>
              <a:t>– This clause contains the name of the state in which the registered office of the company is to be situated.</a:t>
            </a:r>
          </a:p>
          <a:p>
            <a:r>
              <a:rPr lang="en-US" sz="2000" b="1" dirty="0" smtClean="0"/>
              <a:t>3. Object clause </a:t>
            </a:r>
            <a:r>
              <a:rPr lang="en-US" sz="2000" dirty="0" smtClean="0"/>
              <a:t>– This clause defines the objective with which the company is formed. A company is not legally entitled to do any business other than that specified in the object clause.</a:t>
            </a:r>
          </a:p>
          <a:p>
            <a:r>
              <a:rPr lang="en-US" sz="2000" b="1" dirty="0" smtClean="0"/>
              <a:t>4. Liability Clauses </a:t>
            </a:r>
            <a:r>
              <a:rPr lang="en-US" sz="2000" dirty="0" smtClean="0"/>
              <a:t>– This clause limits the liability of the members to the amount unpaid on the shares held by them.</a:t>
            </a:r>
          </a:p>
          <a:p>
            <a:r>
              <a:rPr lang="en-US" sz="2000" b="1" dirty="0" smtClean="0"/>
              <a:t>5. Capital clause </a:t>
            </a:r>
            <a:r>
              <a:rPr lang="en-US" sz="2000" dirty="0" smtClean="0"/>
              <a:t>– This clause specifies the maximum capital which the company will be authorized to raise tough the issue of shares called authorized capital.</a:t>
            </a:r>
          </a:p>
          <a:p>
            <a:endParaRPr 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Articles of Association</a:t>
            </a:r>
            <a:endParaRPr lang="en-US" dirty="0"/>
          </a:p>
        </p:txBody>
      </p:sp>
      <p:sp>
        <p:nvSpPr>
          <p:cNvPr id="3" name="Content Placeholder 2"/>
          <p:cNvSpPr>
            <a:spLocks noGrp="1"/>
          </p:cNvSpPr>
          <p:nvPr>
            <p:ph idx="1"/>
          </p:nvPr>
        </p:nvSpPr>
        <p:spPr/>
        <p:txBody>
          <a:bodyPr>
            <a:normAutofit/>
          </a:bodyPr>
          <a:lstStyle/>
          <a:p>
            <a:pPr>
              <a:buNone/>
            </a:pPr>
            <a:r>
              <a:rPr lang="en-US" dirty="0" smtClean="0"/>
              <a:t>The articles of Association are the rules for the internal management of the affairs of a company the articles defines the duties, rights and powers of the officers and the board of directors.</a:t>
            </a: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 of the Article</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1.The amount of share capital and different classes of     shares.</a:t>
            </a:r>
            <a:br>
              <a:rPr lang="en-US" dirty="0" smtClean="0"/>
            </a:br>
            <a:r>
              <a:rPr lang="en-US" dirty="0" smtClean="0"/>
              <a:t>2. Rights of each class of shareholders.</a:t>
            </a:r>
            <a:br>
              <a:rPr lang="en-US" dirty="0" smtClean="0"/>
            </a:br>
            <a:r>
              <a:rPr lang="en-US" dirty="0" smtClean="0"/>
              <a:t>3. Procedure for making allotment of shares.</a:t>
            </a:r>
            <a:br>
              <a:rPr lang="en-US" dirty="0" smtClean="0"/>
            </a:br>
            <a:r>
              <a:rPr lang="en-US" dirty="0" smtClean="0"/>
              <a:t>4. Procedure for issuing share certificates.</a:t>
            </a:r>
            <a:br>
              <a:rPr lang="en-US" dirty="0" smtClean="0"/>
            </a:br>
            <a:r>
              <a:rPr lang="en-US" dirty="0" smtClean="0"/>
              <a:t>5. Procedure for forfeiture and reissue of forfeited shares.</a:t>
            </a:r>
            <a:br>
              <a:rPr lang="en-US" dirty="0" smtClean="0"/>
            </a:br>
            <a:r>
              <a:rPr lang="en-US" dirty="0" smtClean="0"/>
              <a:t>6. Rules regarding casting of votes and proxy voting</a:t>
            </a:r>
            <a:br>
              <a:rPr lang="en-US" dirty="0" smtClean="0"/>
            </a:br>
            <a:r>
              <a:rPr lang="en-US" dirty="0" smtClean="0"/>
              <a:t>7. Procedure for selection and removal of directors</a:t>
            </a:r>
            <a:br>
              <a:rPr lang="en-US" dirty="0" smtClean="0"/>
            </a:br>
            <a:r>
              <a:rPr lang="en-US" dirty="0" smtClean="0"/>
              <a:t>8. Dividend declaration and payment related rules</a:t>
            </a:r>
            <a:br>
              <a:rPr lang="en-US" dirty="0" smtClean="0"/>
            </a:br>
            <a:r>
              <a:rPr lang="en-US" dirty="0" smtClean="0"/>
              <a:t>9. Procedure for capital readjustment</a:t>
            </a:r>
            <a:br>
              <a:rPr lang="en-US" dirty="0" smtClean="0"/>
            </a:br>
            <a:r>
              <a:rPr lang="en-US" dirty="0" smtClean="0"/>
              <a:t>10. Procedure regarding winding up of the company.</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Prospectus</a:t>
            </a:r>
            <a:endParaRPr lang="en-US" dirty="0"/>
          </a:p>
        </p:txBody>
      </p:sp>
      <p:sp>
        <p:nvSpPr>
          <p:cNvPr id="3" name="Content Placeholder 2"/>
          <p:cNvSpPr>
            <a:spLocks noGrp="1"/>
          </p:cNvSpPr>
          <p:nvPr>
            <p:ph idx="1"/>
          </p:nvPr>
        </p:nvSpPr>
        <p:spPr/>
        <p:txBody>
          <a:bodyPr>
            <a:normAutofit/>
          </a:bodyPr>
          <a:lstStyle/>
          <a:p>
            <a:pPr algn="ctr">
              <a:buNone/>
            </a:pPr>
            <a:r>
              <a:rPr lang="en-US" sz="4800" dirty="0" smtClean="0"/>
              <a:t>Prospectus means any document which invites deposits from the public to purchase share or debentures of a company.</a:t>
            </a:r>
            <a:endParaRPr lang="en-US" sz="4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Main contents of the Prospectus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 Company’s name and the address of its registered office.</a:t>
            </a:r>
            <a:br>
              <a:rPr lang="en-US" dirty="0" smtClean="0"/>
            </a:br>
            <a:r>
              <a:rPr lang="en-US" dirty="0" smtClean="0"/>
              <a:t>2. The main object of the company</a:t>
            </a:r>
            <a:br>
              <a:rPr lang="en-US" dirty="0" smtClean="0"/>
            </a:br>
            <a:r>
              <a:rPr lang="en-US" dirty="0" smtClean="0"/>
              <a:t>3. The number and classes of shares.</a:t>
            </a:r>
            <a:br>
              <a:rPr lang="en-US" dirty="0" smtClean="0"/>
            </a:br>
            <a:r>
              <a:rPr lang="en-US" dirty="0" smtClean="0"/>
              <a:t>4. Qualification shares of the directors</a:t>
            </a:r>
            <a:br>
              <a:rPr lang="en-US" dirty="0" smtClean="0"/>
            </a:br>
            <a:r>
              <a:rPr lang="en-US" dirty="0" smtClean="0"/>
              <a:t>5. The name and addresses of the directors, managing director or manager.</a:t>
            </a:r>
            <a:br>
              <a:rPr lang="en-US" dirty="0" smtClean="0"/>
            </a:br>
            <a:r>
              <a:rPr lang="en-US" dirty="0" smtClean="0"/>
              <a:t>6. The minimum subscription which is 90% of the size of the issue.</a:t>
            </a:r>
            <a:br>
              <a:rPr lang="en-US" dirty="0" smtClean="0"/>
            </a:br>
            <a:r>
              <a:rPr lang="en-US" dirty="0" smtClean="0"/>
              <a:t>7. The time of opening and closing of the subscription list.</a:t>
            </a:r>
            <a:br>
              <a:rPr lang="en-US" dirty="0" smtClean="0"/>
            </a:br>
            <a:r>
              <a:rPr lang="en-US" dirty="0" smtClean="0"/>
              <a:t>8. The amt. payable on the application and allotment of each class of share.</a:t>
            </a:r>
            <a:br>
              <a:rPr lang="en-US" dirty="0" smtClean="0"/>
            </a:br>
            <a:r>
              <a:rPr lang="en-US" dirty="0" smtClean="0"/>
              <a:t>9. Underwriters to the issue.</a:t>
            </a:r>
            <a:br>
              <a:rPr lang="en-US" dirty="0" smtClean="0"/>
            </a:br>
            <a:r>
              <a:rPr lang="en-US" dirty="0" smtClean="0"/>
              <a:t>10. Merchant bankers to the issue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Statement is Lieu of Prospectus</a:t>
            </a:r>
            <a:endParaRPr lang="en-US" dirty="0"/>
          </a:p>
        </p:txBody>
      </p:sp>
      <p:sp>
        <p:nvSpPr>
          <p:cNvPr id="3" name="Content Placeholder 2"/>
          <p:cNvSpPr>
            <a:spLocks noGrp="1"/>
          </p:cNvSpPr>
          <p:nvPr>
            <p:ph idx="1"/>
          </p:nvPr>
        </p:nvSpPr>
        <p:spPr/>
        <p:txBody>
          <a:bodyPr>
            <a:normAutofit/>
          </a:bodyPr>
          <a:lstStyle/>
          <a:p>
            <a:pPr>
              <a:buNone/>
            </a:pPr>
            <a:r>
              <a:rPr lang="en-US" dirty="0" smtClean="0"/>
              <a:t>A public company having a share capital may sometimes decide not to raise funds from the public because it may be confident of obtaining the required capital privately. In such case it will have to tile a statement in lieu of prospectus with the Registrar of companies. It Contains information much similar to that of a prospectus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CHOICE OF FORM OF BUSINESS ORGANISATION</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1. Cost and ease in setting up the organization:</a:t>
            </a:r>
            <a:r>
              <a:rPr lang="en-US" dirty="0" smtClean="0"/>
              <a:t> Sole proprietorship is least expensive and can be formed without any legal formalities to be fulfilled. Company is also expensive with lot of legal formalities.</a:t>
            </a:r>
          </a:p>
          <a:p>
            <a:r>
              <a:rPr lang="en-US" b="1" dirty="0" smtClean="0"/>
              <a:t>2. Capital consideration:</a:t>
            </a:r>
            <a:r>
              <a:rPr lang="en-US" dirty="0" smtClean="0"/>
              <a:t> Business requiring less amount of finance prefer sole proprietorship &amp; partnership form, where as business activities requiring huge financial resonances prefer company form.</a:t>
            </a:r>
          </a:p>
          <a:p>
            <a:r>
              <a:rPr lang="en-US" b="1" dirty="0" smtClean="0"/>
              <a:t>3. Nature of business:</a:t>
            </a:r>
            <a:r>
              <a:rPr lang="en-US" dirty="0" smtClean="0"/>
              <a:t> If the work requires personal attention such as tailoring unit, cutting saloon, it is generally setup as a sole proprietorship. Unit engaged in large scale manufacturing are more likely to be organized in company form.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CHOICE OF FORM OF BUSINESS ORGANISATION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4. Degree of control desired:</a:t>
            </a:r>
            <a:r>
              <a:rPr lang="en-US" dirty="0" smtClean="0"/>
              <a:t> A person who desires full and exclusive control over business prefers proprietorship rather than partnership or company because control has to be shared in these cases.</a:t>
            </a:r>
          </a:p>
          <a:p>
            <a:r>
              <a:rPr lang="en-US" b="1" dirty="0" smtClean="0"/>
              <a:t>5. Liability or Degree of Risk:</a:t>
            </a:r>
            <a:r>
              <a:rPr lang="en-US" dirty="0" smtClean="0"/>
              <a:t> Projects which are not very risky can be organized in the form of sole proprietorship partnership whereas the risky ventures should be done in company form of organization because the liability of shareholders is limited.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chemeClr val="tx2"/>
                </a:solidFill>
              </a:rPr>
              <a:t>Features</a:t>
            </a:r>
            <a:endParaRPr lang="en-US" dirty="0">
              <a:solidFill>
                <a:schemeClr val="tx2"/>
              </a:solidFill>
            </a:endParaRPr>
          </a:p>
        </p:txBody>
      </p:sp>
      <p:sp>
        <p:nvSpPr>
          <p:cNvPr id="3" name="Content Placeholder 2"/>
          <p:cNvSpPr>
            <a:spLocks noGrp="1"/>
          </p:cNvSpPr>
          <p:nvPr>
            <p:ph idx="1"/>
          </p:nvPr>
        </p:nvSpPr>
        <p:spPr/>
        <p:txBody>
          <a:bodyPr/>
          <a:lstStyle/>
          <a:p>
            <a:pPr lvl="0" fontAlgn="base"/>
            <a:r>
              <a:rPr lang="en-IN" sz="4800" dirty="0"/>
              <a:t>Voluntary membership</a:t>
            </a:r>
            <a:endParaRPr lang="en-US" sz="4800" dirty="0"/>
          </a:p>
          <a:p>
            <a:pPr lvl="0" fontAlgn="base"/>
            <a:r>
              <a:rPr lang="en-IN" sz="4800" dirty="0"/>
              <a:t>Legal status</a:t>
            </a:r>
            <a:endParaRPr lang="en-US" sz="4800" dirty="0"/>
          </a:p>
          <a:p>
            <a:pPr lvl="0" fontAlgn="base"/>
            <a:r>
              <a:rPr lang="en-IN" sz="4800" dirty="0"/>
              <a:t>Limited liability</a:t>
            </a:r>
            <a:endParaRPr lang="en-US" sz="4800" dirty="0"/>
          </a:p>
          <a:p>
            <a:pPr lvl="0" fontAlgn="base"/>
            <a:r>
              <a:rPr lang="en-IN" sz="4800" dirty="0"/>
              <a:t>Control</a:t>
            </a:r>
            <a:endParaRPr lang="en-US" sz="4800" dirty="0"/>
          </a:p>
          <a:p>
            <a:pPr lvl="0" fontAlgn="base"/>
            <a:r>
              <a:rPr lang="en-IN" sz="4800" dirty="0"/>
              <a:t>Service motive</a:t>
            </a:r>
            <a:endParaRPr lang="en-US" sz="4800"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71605" y="2500306"/>
            <a:ext cx="6357982" cy="923330"/>
          </a:xfrm>
          <a:prstGeom prst="rect">
            <a:avLst/>
          </a:prstGeom>
          <a:noFill/>
        </p:spPr>
        <p:txBody>
          <a:bodyPr wrap="square" lIns="91440" tIns="45720" rIns="91440" bIns="45720">
            <a:spAutoFit/>
          </a:bodyPr>
          <a:lstStyle/>
          <a:p>
            <a:pPr algn="ctr"/>
            <a:r>
              <a:rPr lang="en-IN"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143008"/>
          </a:xfrm>
        </p:spPr>
        <p:txBody>
          <a:bodyPr>
            <a:normAutofit fontScale="90000"/>
          </a:bodyPr>
          <a:lstStyle/>
          <a:p>
            <a:r>
              <a:rPr lang="en-IN" sz="6000" b="1" dirty="0"/>
              <a:t>Merits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fontAlgn="base"/>
            <a:r>
              <a:rPr lang="en-IN" sz="4000" dirty="0"/>
              <a:t>Equality in voting status</a:t>
            </a:r>
            <a:endParaRPr lang="en-US" sz="4000" dirty="0"/>
          </a:p>
          <a:p>
            <a:pPr lvl="0" fontAlgn="base"/>
            <a:r>
              <a:rPr lang="en-IN" sz="4000" dirty="0"/>
              <a:t>Limited liability</a:t>
            </a:r>
            <a:endParaRPr lang="en-US" sz="4000" dirty="0"/>
          </a:p>
          <a:p>
            <a:pPr lvl="0" fontAlgn="base"/>
            <a:r>
              <a:rPr lang="en-IN" sz="4000" dirty="0"/>
              <a:t>Stable existence</a:t>
            </a:r>
            <a:endParaRPr lang="en-US" sz="4000" dirty="0"/>
          </a:p>
          <a:p>
            <a:pPr lvl="0" fontAlgn="base"/>
            <a:r>
              <a:rPr lang="en-IN" sz="4000" dirty="0"/>
              <a:t>Economy in operations</a:t>
            </a:r>
            <a:endParaRPr lang="en-US" sz="4000" dirty="0"/>
          </a:p>
          <a:p>
            <a:pPr lvl="0" fontAlgn="base"/>
            <a:r>
              <a:rPr lang="en-IN" sz="4000" dirty="0"/>
              <a:t>Support from government</a:t>
            </a:r>
            <a:endParaRPr lang="en-US" sz="4000" dirty="0"/>
          </a:p>
          <a:p>
            <a:r>
              <a:rPr lang="en-IN" sz="4000" dirty="0"/>
              <a:t>Ease of formation</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Limitations</a:t>
            </a:r>
            <a:endParaRPr lang="en-US" dirty="0"/>
          </a:p>
        </p:txBody>
      </p:sp>
      <p:sp>
        <p:nvSpPr>
          <p:cNvPr id="3" name="Content Placeholder 2"/>
          <p:cNvSpPr>
            <a:spLocks noGrp="1"/>
          </p:cNvSpPr>
          <p:nvPr>
            <p:ph idx="1"/>
          </p:nvPr>
        </p:nvSpPr>
        <p:spPr/>
        <p:txBody>
          <a:bodyPr>
            <a:normAutofit/>
          </a:bodyPr>
          <a:lstStyle/>
          <a:p>
            <a:pPr lvl="0" fontAlgn="base"/>
            <a:r>
              <a:rPr lang="en-IN" sz="4800" dirty="0"/>
              <a:t>Limited resources</a:t>
            </a:r>
            <a:endParaRPr lang="en-US" sz="4800" dirty="0"/>
          </a:p>
          <a:p>
            <a:pPr lvl="0" fontAlgn="base"/>
            <a:r>
              <a:rPr lang="en-IN" sz="4800" dirty="0"/>
              <a:t>Inefficiency in management</a:t>
            </a:r>
            <a:endParaRPr lang="en-US" sz="4800" dirty="0"/>
          </a:p>
          <a:p>
            <a:pPr lvl="0" fontAlgn="base"/>
            <a:r>
              <a:rPr lang="en-IN" sz="4800" dirty="0"/>
              <a:t>Lack of secrecy</a:t>
            </a:r>
            <a:endParaRPr lang="en-US" sz="4800" dirty="0"/>
          </a:p>
          <a:p>
            <a:pPr lvl="0" fontAlgn="base"/>
            <a:r>
              <a:rPr lang="en-IN" sz="4800" dirty="0"/>
              <a:t>Government control</a:t>
            </a:r>
            <a:endParaRPr lang="en-US" sz="4800" dirty="0"/>
          </a:p>
          <a:p>
            <a:pPr lvl="0" fontAlgn="base"/>
            <a:r>
              <a:rPr lang="en-IN" sz="4800" dirty="0"/>
              <a:t>Difference of opinion</a:t>
            </a:r>
            <a:endParaRPr lang="en-US" sz="4800" dirty="0"/>
          </a:p>
          <a:p>
            <a:endParaRPr lang="en-US" sz="4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Types of Co-operative Societies</a:t>
            </a:r>
            <a:endParaRPr lang="en-US" dirty="0"/>
          </a:p>
        </p:txBody>
      </p:sp>
      <p:sp>
        <p:nvSpPr>
          <p:cNvPr id="3" name="Content Placeholder 2"/>
          <p:cNvSpPr>
            <a:spLocks noGrp="1"/>
          </p:cNvSpPr>
          <p:nvPr>
            <p:ph idx="1"/>
          </p:nvPr>
        </p:nvSpPr>
        <p:spPr/>
        <p:txBody>
          <a:bodyPr>
            <a:normAutofit/>
          </a:bodyPr>
          <a:lstStyle/>
          <a:p>
            <a:pPr lvl="0" fontAlgn="base"/>
            <a:r>
              <a:rPr lang="en-IN" sz="4000" dirty="0"/>
              <a:t>Consumer’s co-operative societies</a:t>
            </a:r>
            <a:endParaRPr lang="en-US" sz="4000" dirty="0"/>
          </a:p>
          <a:p>
            <a:pPr lvl="0" fontAlgn="base"/>
            <a:r>
              <a:rPr lang="en-IN" sz="4000" dirty="0"/>
              <a:t>Producers co-operative societies</a:t>
            </a:r>
            <a:endParaRPr lang="en-US" sz="4000" dirty="0"/>
          </a:p>
          <a:p>
            <a:pPr lvl="0" fontAlgn="base"/>
            <a:r>
              <a:rPr lang="en-IN" sz="4000" dirty="0"/>
              <a:t>Marketing co-operative societies</a:t>
            </a:r>
            <a:endParaRPr lang="en-US" sz="4000" dirty="0"/>
          </a:p>
          <a:p>
            <a:pPr lvl="0" fontAlgn="base"/>
            <a:r>
              <a:rPr lang="en-IN" sz="4000" dirty="0"/>
              <a:t>Former co-operative societies</a:t>
            </a:r>
            <a:endParaRPr lang="en-US" sz="4000" dirty="0"/>
          </a:p>
          <a:p>
            <a:pPr lvl="0" fontAlgn="base"/>
            <a:r>
              <a:rPr lang="en-IN" sz="4000" dirty="0"/>
              <a:t>Credit co-operative societies</a:t>
            </a:r>
            <a:endParaRPr lang="en-US" sz="4000" dirty="0"/>
          </a:p>
          <a:p>
            <a:pPr lvl="0" fontAlgn="base"/>
            <a:r>
              <a:rPr lang="en-IN" sz="4000" dirty="0"/>
              <a:t>Co-operative housing societies</a:t>
            </a:r>
            <a:endParaRPr lang="en-US" sz="4000" dirty="0"/>
          </a:p>
          <a:p>
            <a:pPr>
              <a:buNone/>
            </a:pPr>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Joint Stock Company</a:t>
            </a:r>
            <a:endParaRPr lang="en-US" dirty="0"/>
          </a:p>
        </p:txBody>
      </p:sp>
      <p:sp>
        <p:nvSpPr>
          <p:cNvPr id="3" name="Content Placeholder 2"/>
          <p:cNvSpPr>
            <a:spLocks noGrp="1"/>
          </p:cNvSpPr>
          <p:nvPr>
            <p:ph idx="1"/>
          </p:nvPr>
        </p:nvSpPr>
        <p:spPr/>
        <p:txBody>
          <a:bodyPr>
            <a:normAutofit/>
          </a:bodyPr>
          <a:lstStyle/>
          <a:p>
            <a:r>
              <a:rPr lang="en-IN" sz="4000" dirty="0"/>
              <a:t>Definition by </a:t>
            </a:r>
            <a:r>
              <a:rPr lang="en-IN" sz="4000" b="1" dirty="0"/>
              <a:t>Prof Honey</a:t>
            </a:r>
            <a:r>
              <a:rPr lang="en-IN" sz="4000" dirty="0"/>
              <a:t>. “Joint Stock Company is a voluntary association of individual for profit, having a capital divided into transferable shares, the ownership of which is the condition of membership”.</a:t>
            </a:r>
            <a:endParaRPr lang="en-US" sz="4000" dirty="0"/>
          </a:p>
          <a:p>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Features</a:t>
            </a:r>
            <a:endParaRPr lang="en-US" dirty="0"/>
          </a:p>
        </p:txBody>
      </p:sp>
      <p:sp>
        <p:nvSpPr>
          <p:cNvPr id="3" name="Content Placeholder 2"/>
          <p:cNvSpPr>
            <a:spLocks noGrp="1"/>
          </p:cNvSpPr>
          <p:nvPr>
            <p:ph idx="1"/>
          </p:nvPr>
        </p:nvSpPr>
        <p:spPr>
          <a:xfrm>
            <a:off x="457200" y="1600200"/>
            <a:ext cx="8229600" cy="4829196"/>
          </a:xfrm>
        </p:spPr>
        <p:txBody>
          <a:bodyPr>
            <a:noAutofit/>
          </a:bodyPr>
          <a:lstStyle/>
          <a:p>
            <a:pPr lvl="0" fontAlgn="base"/>
            <a:r>
              <a:rPr lang="en-IN" dirty="0"/>
              <a:t>Artificial person</a:t>
            </a:r>
            <a:endParaRPr lang="en-US" dirty="0"/>
          </a:p>
          <a:p>
            <a:pPr lvl="0" fontAlgn="base"/>
            <a:r>
              <a:rPr lang="en-IN" dirty="0"/>
              <a:t>Separate legal entity</a:t>
            </a:r>
            <a:endParaRPr lang="en-US" dirty="0"/>
          </a:p>
          <a:p>
            <a:pPr lvl="0" fontAlgn="base"/>
            <a:r>
              <a:rPr lang="en-IN" dirty="0"/>
              <a:t>Formation</a:t>
            </a:r>
            <a:endParaRPr lang="en-US" dirty="0"/>
          </a:p>
          <a:p>
            <a:pPr lvl="0" fontAlgn="base"/>
            <a:r>
              <a:rPr lang="en-IN" dirty="0"/>
              <a:t>Perpetual succession</a:t>
            </a:r>
            <a:endParaRPr lang="en-US" dirty="0"/>
          </a:p>
          <a:p>
            <a:pPr lvl="0" fontAlgn="base"/>
            <a:r>
              <a:rPr lang="en-IN" dirty="0"/>
              <a:t>Control</a:t>
            </a:r>
            <a:endParaRPr lang="en-US" dirty="0"/>
          </a:p>
          <a:p>
            <a:pPr lvl="0" fontAlgn="base"/>
            <a:r>
              <a:rPr lang="en-IN" dirty="0"/>
              <a:t>Liability</a:t>
            </a:r>
            <a:endParaRPr lang="en-US" dirty="0"/>
          </a:p>
          <a:p>
            <a:pPr lvl="0" fontAlgn="base"/>
            <a:r>
              <a:rPr lang="en-IN" dirty="0"/>
              <a:t>Common seal</a:t>
            </a:r>
            <a:endParaRPr lang="en-US" dirty="0"/>
          </a:p>
          <a:p>
            <a:r>
              <a:rPr lang="en-IN" dirty="0"/>
              <a:t>Risk bearing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Merits</a:t>
            </a:r>
            <a:endParaRPr lang="en-US" dirty="0"/>
          </a:p>
        </p:txBody>
      </p:sp>
      <p:sp>
        <p:nvSpPr>
          <p:cNvPr id="3" name="Content Placeholder 2"/>
          <p:cNvSpPr>
            <a:spLocks noGrp="1"/>
          </p:cNvSpPr>
          <p:nvPr>
            <p:ph idx="1"/>
          </p:nvPr>
        </p:nvSpPr>
        <p:spPr/>
        <p:txBody>
          <a:bodyPr>
            <a:normAutofit/>
          </a:bodyPr>
          <a:lstStyle/>
          <a:p>
            <a:pPr lvl="0" fontAlgn="base"/>
            <a:r>
              <a:rPr lang="en-IN" sz="4400" dirty="0"/>
              <a:t>Limited liability</a:t>
            </a:r>
            <a:endParaRPr lang="en-US" sz="4400" dirty="0"/>
          </a:p>
          <a:p>
            <a:pPr lvl="0" fontAlgn="base"/>
            <a:r>
              <a:rPr lang="en-IN" sz="4400" dirty="0"/>
              <a:t>Transfer of interest</a:t>
            </a:r>
            <a:endParaRPr lang="en-US" sz="4400" dirty="0"/>
          </a:p>
          <a:p>
            <a:pPr lvl="0" fontAlgn="base"/>
            <a:r>
              <a:rPr lang="en-IN" sz="4400" dirty="0"/>
              <a:t>Perpetual existence</a:t>
            </a:r>
            <a:endParaRPr lang="en-US" sz="4400" dirty="0"/>
          </a:p>
          <a:p>
            <a:pPr lvl="0" fontAlgn="base"/>
            <a:r>
              <a:rPr lang="en-IN" sz="4400" dirty="0"/>
              <a:t>Scope for expansion</a:t>
            </a:r>
            <a:endParaRPr lang="en-US" sz="4400" dirty="0"/>
          </a:p>
          <a:p>
            <a:pPr lvl="0" fontAlgn="base"/>
            <a:r>
              <a:rPr lang="en-IN" sz="4400" dirty="0"/>
              <a:t>Professional </a:t>
            </a:r>
            <a:r>
              <a:rPr lang="en-IN" sz="4400" dirty="0" smtClean="0"/>
              <a:t>management</a:t>
            </a:r>
            <a:endParaRPr lang="en-US" sz="4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872</Words>
  <Application>Microsoft Office PowerPoint</Application>
  <PresentationFormat>On-screen Show (4:3)</PresentationFormat>
  <Paragraphs>156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AEES</vt:lpstr>
      <vt:lpstr>Co-operative Society</vt:lpstr>
      <vt:lpstr>Features</vt:lpstr>
      <vt:lpstr>Merits </vt:lpstr>
      <vt:lpstr>Limitations</vt:lpstr>
      <vt:lpstr>Types of Co-operative Societies</vt:lpstr>
      <vt:lpstr>Joint Stock Company</vt:lpstr>
      <vt:lpstr>Features</vt:lpstr>
      <vt:lpstr>Merits</vt:lpstr>
      <vt:lpstr>Limitations</vt:lpstr>
      <vt:lpstr>Types of Companies </vt:lpstr>
      <vt:lpstr>Private Company </vt:lpstr>
      <vt:lpstr>Public Company </vt:lpstr>
      <vt:lpstr>Difference between Private Company &amp; Public Co.</vt:lpstr>
      <vt:lpstr>FORMATION OF A COMPANY </vt:lpstr>
      <vt:lpstr>Promotion</vt:lpstr>
      <vt:lpstr>Incorporation </vt:lpstr>
      <vt:lpstr>Steps for Incorporation </vt:lpstr>
      <vt:lpstr>Capital Subscription:</vt:lpstr>
      <vt:lpstr>COMMENCEMENT OF BUSINESS:</vt:lpstr>
      <vt:lpstr>Slide 21</vt:lpstr>
      <vt:lpstr>Memorandum of Association</vt:lpstr>
      <vt:lpstr>Articles of Association</vt:lpstr>
      <vt:lpstr>Contents of the Article</vt:lpstr>
      <vt:lpstr>Prospectus</vt:lpstr>
      <vt:lpstr>Main contents of the Prospectus</vt:lpstr>
      <vt:lpstr>Statement is Lieu of Prospectus</vt:lpstr>
      <vt:lpstr>CHOICE OF FORM OF BUSINESS ORGANISATION</vt:lpstr>
      <vt:lpstr>CHOICE OF FORM OF BUSINESS ORGANISATION</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AEES</dc:title>
  <dc:creator>Windows User</dc:creator>
  <cp:lastModifiedBy>Windows User</cp:lastModifiedBy>
  <cp:revision>6</cp:revision>
  <dcterms:created xsi:type="dcterms:W3CDTF">2020-07-17T05:01:49Z</dcterms:created>
  <dcterms:modified xsi:type="dcterms:W3CDTF">2020-07-17T06:29:14Z</dcterms:modified>
</cp:coreProperties>
</file>